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Medium" charset="1" panose="00000600000000000000"/>
      <p:regular r:id="rId10"/>
    </p:embeddedFont>
    <p:embeddedFont>
      <p:font typeface="Poppins Medium Bold" charset="1" panose="00000700000000000000"/>
      <p:regular r:id="rId11"/>
    </p:embeddedFont>
    <p:embeddedFont>
      <p:font typeface="Poppins Medium Italics" charset="1" panose="00000600000000000000"/>
      <p:regular r:id="rId12"/>
    </p:embeddedFont>
    <p:embeddedFont>
      <p:font typeface="Poppins Medium Bold Italics" charset="1" panose="000007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Rubik" charset="1" panose="00000000000000000000"/>
      <p:regular r:id="rId18"/>
    </p:embeddedFont>
    <p:embeddedFont>
      <p:font typeface="Rubik Bold" charset="1" panose="00000000000000000000"/>
      <p:regular r:id="rId19"/>
    </p:embeddedFont>
    <p:embeddedFont>
      <p:font typeface="Rubik Italics" charset="1" panose="00000000000000000000"/>
      <p:regular r:id="rId20"/>
    </p:embeddedFont>
    <p:embeddedFont>
      <p:font typeface="Rubik Bold Italics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gif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gif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gif" Type="http://schemas.openxmlformats.org/officeDocument/2006/relationships/image"/><Relationship Id="rId6" Target="../media/image44.gif" Type="http://schemas.openxmlformats.org/officeDocument/2006/relationships/image"/><Relationship Id="rId7" Target="../media/image45.gif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722198"/>
            <a:ext cx="18288000" cy="2579446"/>
            <a:chOff x="0" y="0"/>
            <a:chExt cx="4816593" cy="6793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679360"/>
            </a:xfrm>
            <a:custGeom>
              <a:avLst/>
              <a:gdLst/>
              <a:ahLst/>
              <a:cxnLst/>
              <a:rect r="r" b="b" t="t" l="l"/>
              <a:pathLst>
                <a:path h="6793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79360"/>
                  </a:lnTo>
                  <a:lnTo>
                    <a:pt x="0" y="67936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59468" y="0"/>
            <a:ext cx="8528532" cy="772219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95350"/>
            <a:ext cx="6308345" cy="324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1"/>
              </a:lnSpc>
            </a:pPr>
            <a:r>
              <a:rPr lang="en-US" sz="4558">
                <a:solidFill>
                  <a:srgbClr val="000000"/>
                </a:solidFill>
                <a:latin typeface="Poppins Medium"/>
              </a:rPr>
              <a:t>Retational </a:t>
            </a:r>
          </a:p>
          <a:p>
            <a:pPr>
              <a:lnSpc>
                <a:spcPts val="6381"/>
              </a:lnSpc>
            </a:pPr>
            <a:r>
              <a:rPr lang="en-US" sz="4558">
                <a:solidFill>
                  <a:srgbClr val="000000"/>
                </a:solidFill>
                <a:latin typeface="Poppins Medium"/>
              </a:rPr>
              <a:t>Database</a:t>
            </a:r>
          </a:p>
          <a:p>
            <a:pPr>
              <a:lnSpc>
                <a:spcPts val="6381"/>
              </a:lnSpc>
            </a:pPr>
            <a:r>
              <a:rPr lang="en-US" sz="4558">
                <a:solidFill>
                  <a:srgbClr val="000000"/>
                </a:solidFill>
                <a:latin typeface="Poppins Medium"/>
              </a:rPr>
              <a:t>PostgresSQL</a:t>
            </a:r>
          </a:p>
          <a:p>
            <a:pPr>
              <a:lnSpc>
                <a:spcPts val="6381"/>
              </a:lnSpc>
            </a:pPr>
            <a:r>
              <a:rPr lang="en-US" sz="4558">
                <a:solidFill>
                  <a:srgbClr val="000000"/>
                </a:solidFill>
                <a:latin typeface="Poppins Medium"/>
              </a:rPr>
              <a:t>Project Portfolio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11943"/>
            <a:ext cx="6682012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3600">
                <a:solidFill>
                  <a:srgbClr val="595859"/>
                </a:solidFill>
                <a:latin typeface="Poppins Bold"/>
              </a:rPr>
              <a:t>Delivery  Time Analysis </a:t>
            </a:r>
          </a:p>
          <a:p>
            <a:pPr>
              <a:lnSpc>
                <a:spcPts val="5760"/>
              </a:lnSpc>
            </a:pPr>
            <a:r>
              <a:rPr lang="en-US" sz="3600">
                <a:solidFill>
                  <a:srgbClr val="595859"/>
                </a:solidFill>
                <a:latin typeface="Poppins"/>
              </a:rPr>
              <a:t>Sailaja Begum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3462" y="8339206"/>
            <a:ext cx="172424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Poppins"/>
              </a:rPr>
              <a:t>45K+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3462" y="9235974"/>
            <a:ext cx="1724247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Rows od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64909" y="8339206"/>
            <a:ext cx="160746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Poppins"/>
              </a:rPr>
              <a:t>41K+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64909" y="9202954"/>
            <a:ext cx="160746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Delivery Rider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29577" y="8339206"/>
            <a:ext cx="160746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Poppins"/>
              </a:rPr>
              <a:t>42K+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29577" y="9202954"/>
            <a:ext cx="160746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Orders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36532" y="8339206"/>
            <a:ext cx="160746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Poppins"/>
              </a:rPr>
              <a:t>20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36532" y="9202954"/>
            <a:ext cx="160746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Columns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5912" y="1172050"/>
            <a:ext cx="17096176" cy="8810038"/>
            <a:chOff x="0" y="0"/>
            <a:chExt cx="4502696" cy="232033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502696" cy="2320339"/>
            </a:xfrm>
            <a:custGeom>
              <a:avLst/>
              <a:gdLst/>
              <a:ahLst/>
              <a:cxnLst/>
              <a:rect r="r" b="b" t="t" l="l"/>
              <a:pathLst>
                <a:path h="2320339" w="4502696">
                  <a:moveTo>
                    <a:pt x="0" y="0"/>
                  </a:moveTo>
                  <a:lnTo>
                    <a:pt x="4502696" y="0"/>
                  </a:lnTo>
                  <a:lnTo>
                    <a:pt x="4502696" y="2320339"/>
                  </a:lnTo>
                  <a:lnTo>
                    <a:pt x="0" y="23203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0068" y="1438523"/>
            <a:ext cx="952713" cy="95271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9428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4928" y="1733757"/>
            <a:ext cx="482992" cy="36224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60068" y="4012848"/>
            <a:ext cx="5681511" cy="203861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050665" y="3874402"/>
            <a:ext cx="6515301" cy="217706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349999" y="4768152"/>
            <a:ext cx="794001" cy="52801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5400000">
            <a:off x="12930887" y="6177905"/>
            <a:ext cx="754856" cy="50197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345845" y="6989833"/>
            <a:ext cx="4253313" cy="219203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10800000">
            <a:off x="8389144" y="7583870"/>
            <a:ext cx="754856" cy="50197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60068" y="6989833"/>
            <a:ext cx="6377646" cy="243717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874388" y="1331828"/>
            <a:ext cx="3867170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799">
                <a:solidFill>
                  <a:srgbClr val="594280"/>
                </a:solidFill>
                <a:latin typeface="Poppins Medium Bold"/>
              </a:rPr>
              <a:t>DATA CLEANING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74388" y="1829154"/>
            <a:ext cx="466207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545454"/>
                </a:solidFill>
                <a:latin typeface="Poppins"/>
              </a:rPr>
              <a:t>Cleaning, trainsforming and preparing complex data for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8710" y="20160"/>
            <a:ext cx="7901757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Medium Bold"/>
              </a:rPr>
              <a:t>DATA WRANGLING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0236" y="2672998"/>
            <a:ext cx="8820429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Remove Redundant Colums</a:t>
            </a:r>
          </a:p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Remove Blank cells and rows with incomplete data</a:t>
            </a:r>
          </a:p>
          <a:p>
            <a:pPr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 Medium"/>
              </a:rPr>
              <a:t>Update proper Data Type for the columns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710" y="1172050"/>
            <a:ext cx="17096176" cy="8493369"/>
            <a:chOff x="0" y="0"/>
            <a:chExt cx="4502696" cy="223693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502696" cy="2236937"/>
            </a:xfrm>
            <a:custGeom>
              <a:avLst/>
              <a:gdLst/>
              <a:ahLst/>
              <a:cxnLst/>
              <a:rect r="r" b="b" t="t" l="l"/>
              <a:pathLst>
                <a:path h="2236937" w="4502696">
                  <a:moveTo>
                    <a:pt x="0" y="0"/>
                  </a:moveTo>
                  <a:lnTo>
                    <a:pt x="4502696" y="0"/>
                  </a:lnTo>
                  <a:lnTo>
                    <a:pt x="4502696" y="2236937"/>
                  </a:lnTo>
                  <a:lnTo>
                    <a:pt x="0" y="22369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0068" y="1438523"/>
            <a:ext cx="952713" cy="95271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9428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4928" y="1733757"/>
            <a:ext cx="482992" cy="36224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84215" y="3662024"/>
            <a:ext cx="5048888" cy="214231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722344" y="3610532"/>
            <a:ext cx="5494050" cy="219380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874388" y="6648251"/>
            <a:ext cx="5859526" cy="251517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874388" y="1331828"/>
            <a:ext cx="3867170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799">
                <a:solidFill>
                  <a:srgbClr val="594280"/>
                </a:solidFill>
                <a:latin typeface="Poppins Medium Bold"/>
              </a:rPr>
              <a:t>DATA Structuring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4388" y="1829154"/>
            <a:ext cx="1147999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545454"/>
                </a:solidFill>
                <a:latin typeface="Poppins"/>
              </a:rPr>
              <a:t>Organizing data in a stuctures and meaningful way to improve the data usability for Data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710" y="20160"/>
            <a:ext cx="7901757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Medium Bold"/>
              </a:rPr>
              <a:t>DATA WRANGLING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84215" y="2885607"/>
            <a:ext cx="968515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Create a  Distinct New table from existing table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0526" y="6042461"/>
            <a:ext cx="1118348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 Medium"/>
              </a:rPr>
              <a:t>Add a New column by extracting day from Date column for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43500"/>
            <a:chOff x="0" y="0"/>
            <a:chExt cx="4816593" cy="135466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84133" y="2923490"/>
            <a:ext cx="7805896" cy="1836754"/>
            <a:chOff x="0" y="0"/>
            <a:chExt cx="2803129" cy="65958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803129" cy="659586"/>
            </a:xfrm>
            <a:custGeom>
              <a:avLst/>
              <a:gdLst/>
              <a:ahLst/>
              <a:cxnLst/>
              <a:rect r="r" b="b" t="t" l="l"/>
              <a:pathLst>
                <a:path h="659586" w="2803129">
                  <a:moveTo>
                    <a:pt x="0" y="0"/>
                  </a:moveTo>
                  <a:lnTo>
                    <a:pt x="2803129" y="0"/>
                  </a:lnTo>
                  <a:lnTo>
                    <a:pt x="2803129" y="659586"/>
                  </a:lnTo>
                  <a:lnTo>
                    <a:pt x="0" y="659586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87345" y="2923490"/>
            <a:ext cx="8556655" cy="1836754"/>
            <a:chOff x="0" y="0"/>
            <a:chExt cx="3072730" cy="65958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072730" cy="659586"/>
            </a:xfrm>
            <a:custGeom>
              <a:avLst/>
              <a:gdLst/>
              <a:ahLst/>
              <a:cxnLst/>
              <a:rect r="r" b="b" t="t" l="l"/>
              <a:pathLst>
                <a:path h="659586" w="3072730">
                  <a:moveTo>
                    <a:pt x="0" y="0"/>
                  </a:moveTo>
                  <a:lnTo>
                    <a:pt x="3072730" y="0"/>
                  </a:lnTo>
                  <a:lnTo>
                    <a:pt x="3072730" y="659586"/>
                  </a:lnTo>
                  <a:lnTo>
                    <a:pt x="0" y="659586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87345" y="5465075"/>
            <a:ext cx="8556655" cy="1836754"/>
            <a:chOff x="0" y="0"/>
            <a:chExt cx="3072730" cy="659586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3072730" cy="659586"/>
            </a:xfrm>
            <a:custGeom>
              <a:avLst/>
              <a:gdLst/>
              <a:ahLst/>
              <a:cxnLst/>
              <a:rect r="r" b="b" t="t" l="l"/>
              <a:pathLst>
                <a:path h="659586" w="3072730">
                  <a:moveTo>
                    <a:pt x="0" y="0"/>
                  </a:moveTo>
                  <a:lnTo>
                    <a:pt x="3072730" y="0"/>
                  </a:lnTo>
                  <a:lnTo>
                    <a:pt x="3072730" y="659586"/>
                  </a:lnTo>
                  <a:lnTo>
                    <a:pt x="0" y="659586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87345" y="7822828"/>
            <a:ext cx="8556655" cy="1836754"/>
            <a:chOff x="0" y="0"/>
            <a:chExt cx="3072730" cy="65958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3072730" cy="659586"/>
            </a:xfrm>
            <a:custGeom>
              <a:avLst/>
              <a:gdLst/>
              <a:ahLst/>
              <a:cxnLst/>
              <a:rect r="r" b="b" t="t" l="l"/>
              <a:pathLst>
                <a:path h="659586" w="3072730">
                  <a:moveTo>
                    <a:pt x="0" y="0"/>
                  </a:moveTo>
                  <a:lnTo>
                    <a:pt x="3072730" y="0"/>
                  </a:lnTo>
                  <a:lnTo>
                    <a:pt x="3072730" y="659586"/>
                  </a:lnTo>
                  <a:lnTo>
                    <a:pt x="0" y="659586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84133" y="7822828"/>
            <a:ext cx="7805896" cy="1836754"/>
            <a:chOff x="0" y="0"/>
            <a:chExt cx="2803129" cy="659586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803129" cy="659586"/>
            </a:xfrm>
            <a:custGeom>
              <a:avLst/>
              <a:gdLst/>
              <a:ahLst/>
              <a:cxnLst/>
              <a:rect r="r" b="b" t="t" l="l"/>
              <a:pathLst>
                <a:path h="659586" w="2803129">
                  <a:moveTo>
                    <a:pt x="0" y="0"/>
                  </a:moveTo>
                  <a:lnTo>
                    <a:pt x="2803129" y="0"/>
                  </a:lnTo>
                  <a:lnTo>
                    <a:pt x="2803129" y="659586"/>
                  </a:lnTo>
                  <a:lnTo>
                    <a:pt x="0" y="659586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784133" y="5564787"/>
            <a:ext cx="7805896" cy="1836754"/>
            <a:chOff x="0" y="0"/>
            <a:chExt cx="2803129" cy="659586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803129" cy="659586"/>
            </a:xfrm>
            <a:custGeom>
              <a:avLst/>
              <a:gdLst/>
              <a:ahLst/>
              <a:cxnLst/>
              <a:rect r="r" b="b" t="t" l="l"/>
              <a:pathLst>
                <a:path h="659586" w="2803129">
                  <a:moveTo>
                    <a:pt x="0" y="0"/>
                  </a:moveTo>
                  <a:lnTo>
                    <a:pt x="2803129" y="0"/>
                  </a:lnTo>
                  <a:lnTo>
                    <a:pt x="2803129" y="659586"/>
                  </a:lnTo>
                  <a:lnTo>
                    <a:pt x="0" y="659586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86756" y="3237460"/>
            <a:ext cx="1171374" cy="120760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756" y="5543354"/>
            <a:ext cx="1358889" cy="149311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120" t="0" r="120" b="0"/>
          <a:stretch>
            <a:fillRect/>
          </a:stretch>
        </p:blipFill>
        <p:spPr>
          <a:xfrm flipH="false" flipV="false" rot="0">
            <a:off x="1028700" y="7949529"/>
            <a:ext cx="817982" cy="130877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916233" y="3237460"/>
            <a:ext cx="945728" cy="879527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160312" y="5730433"/>
            <a:ext cx="1390721" cy="114039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52906" y="8185387"/>
            <a:ext cx="1279041" cy="939514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28700" y="631458"/>
            <a:ext cx="15379730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Poppins Medium Bold"/>
              </a:rPr>
              <a:t>Analysis can be done base on: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15942" y="3349431"/>
            <a:ext cx="6302623" cy="88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Canva Sans Bold"/>
              </a:rPr>
              <a:t>Weather condition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15942" y="5438579"/>
            <a:ext cx="6302623" cy="178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Canva Sans Bold"/>
              </a:rPr>
              <a:t>Road Traffic condition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15942" y="8244804"/>
            <a:ext cx="6302623" cy="88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Canva Sans Bold"/>
              </a:rPr>
              <a:t>Location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35770" y="8378203"/>
            <a:ext cx="6302623" cy="88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Canva Sans Bold"/>
              </a:rPr>
              <a:t>Ratings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155307" y="5990728"/>
            <a:ext cx="6302623" cy="88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Canva Sans Bold"/>
              </a:rPr>
              <a:t>Vehicle type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56677" y="3349431"/>
            <a:ext cx="6302623" cy="88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Canva Sans Bold"/>
              </a:rPr>
              <a:t>Hours of the Day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291921"/>
            <a:ext cx="7723668" cy="379559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18917" y="3117053"/>
            <a:ext cx="7740383" cy="38181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42849" y="1529948"/>
            <a:ext cx="1904157" cy="126626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59700" y="1745772"/>
            <a:ext cx="12868568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4"/>
              </a:lnSpc>
            </a:pPr>
            <a:r>
              <a:rPr lang="en-US" sz="3099">
                <a:solidFill>
                  <a:srgbClr val="594280"/>
                </a:solidFill>
                <a:latin typeface="Poppins Medium"/>
              </a:rPr>
              <a:t>Analyse Average Time Needed for each type of deliveries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710" y="20160"/>
            <a:ext cx="15499559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Medium Bold"/>
              </a:rPr>
              <a:t>DATA QUERIES &amp; DATA ANALYSE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42849" y="1529948"/>
            <a:ext cx="1904157" cy="12662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817" t="2477" r="0" b="2477"/>
          <a:stretch>
            <a:fillRect/>
          </a:stretch>
        </p:blipFill>
        <p:spPr>
          <a:xfrm flipH="false" flipV="false" rot="0">
            <a:off x="742849" y="3386763"/>
            <a:ext cx="8152955" cy="45569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791" r="996" b="4140"/>
          <a:stretch>
            <a:fillRect/>
          </a:stretch>
        </p:blipFill>
        <p:spPr>
          <a:xfrm flipH="false" flipV="false" rot="0">
            <a:off x="9144000" y="3386763"/>
            <a:ext cx="8860575" cy="459805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59700" y="1745772"/>
            <a:ext cx="12868568" cy="934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4"/>
              </a:lnSpc>
            </a:pPr>
            <a:r>
              <a:rPr lang="en-US" sz="3099">
                <a:solidFill>
                  <a:srgbClr val="594280"/>
                </a:solidFill>
                <a:latin typeface="Poppins Medium"/>
              </a:rPr>
              <a:t>To Analyse the demand and relationship between time_period  , total delivery &amp; avg delivery time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710" y="20160"/>
            <a:ext cx="15499559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Medium Bold"/>
              </a:rPr>
              <a:t>DATA QUERIES &amp; DATA ANALYSE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42849" y="1529948"/>
            <a:ext cx="1904157" cy="12662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8710" y="3045063"/>
            <a:ext cx="7871390" cy="42705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637853" y="2979084"/>
            <a:ext cx="9385244" cy="433655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59700" y="1764822"/>
            <a:ext cx="9797161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9"/>
              </a:lnSpc>
            </a:pPr>
            <a:r>
              <a:rPr lang="en-US" sz="2599">
                <a:solidFill>
                  <a:srgbClr val="594280"/>
                </a:solidFill>
                <a:latin typeface="Poppins Medium"/>
              </a:rPr>
              <a:t>Analyse Location factors affecting  average delivery time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710" y="20160"/>
            <a:ext cx="15499559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Medium Bold"/>
              </a:rPr>
              <a:t>DATA QUERIES &amp; DATA ANALYSE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42849" y="1529948"/>
            <a:ext cx="1904157" cy="12662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8710" y="3386763"/>
            <a:ext cx="8503873" cy="49569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220167" y="3386763"/>
            <a:ext cx="9067833" cy="370671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59700" y="1764822"/>
            <a:ext cx="9797161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9"/>
              </a:lnSpc>
            </a:pPr>
            <a:r>
              <a:rPr lang="en-US" sz="2599">
                <a:solidFill>
                  <a:srgbClr val="594280"/>
                </a:solidFill>
                <a:latin typeface="Poppins Medium"/>
              </a:rPr>
              <a:t>Analyse Weather facfor affecting average delivery time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710" y="20160"/>
            <a:ext cx="15499559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Medium Bold"/>
              </a:rPr>
              <a:t>DATA QUERIES &amp; DATA ANALYSE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421412"/>
            <a:ext cx="9275576" cy="2865588"/>
            <a:chOff x="0" y="0"/>
            <a:chExt cx="3383755" cy="104537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83755" cy="1045374"/>
            </a:xfrm>
            <a:custGeom>
              <a:avLst/>
              <a:gdLst/>
              <a:ahLst/>
              <a:cxnLst/>
              <a:rect r="r" b="b" t="t" l="l"/>
              <a:pathLst>
                <a:path h="1045374" w="3383755">
                  <a:moveTo>
                    <a:pt x="0" y="0"/>
                  </a:moveTo>
                  <a:lnTo>
                    <a:pt x="3383755" y="0"/>
                  </a:lnTo>
                  <a:lnTo>
                    <a:pt x="3383755" y="1045374"/>
                  </a:lnTo>
                  <a:lnTo>
                    <a:pt x="0" y="1045374"/>
                  </a:lnTo>
                  <a:close/>
                </a:path>
              </a:pathLst>
            </a:custGeom>
            <a:solidFill>
              <a:srgbClr val="59428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56410" y="7825914"/>
            <a:ext cx="2162756" cy="20565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42759" y="7732067"/>
            <a:ext cx="1195588" cy="224427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690933"/>
            <a:ext cx="6376398" cy="356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151517"/>
                </a:solidFill>
                <a:latin typeface="Poppins Medium Bold"/>
              </a:rPr>
              <a:t>Time to order!</a:t>
            </a:r>
          </a:p>
          <a:p>
            <a:pPr algn="ctr">
              <a:lnSpc>
                <a:spcPts val="9350"/>
              </a:lnSpc>
            </a:pPr>
          </a:p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151517"/>
                </a:solidFill>
                <a:latin typeface="Poppins Medium Bold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45019" y="378478"/>
            <a:ext cx="11431469" cy="9609400"/>
            <a:chOff x="0" y="0"/>
            <a:chExt cx="3010757" cy="253087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010757" cy="2530871"/>
            </a:xfrm>
            <a:custGeom>
              <a:avLst/>
              <a:gdLst/>
              <a:ahLst/>
              <a:cxnLst/>
              <a:rect r="r" b="b" t="t" l="l"/>
              <a:pathLst>
                <a:path h="2530871" w="3010757">
                  <a:moveTo>
                    <a:pt x="34540" y="0"/>
                  </a:moveTo>
                  <a:lnTo>
                    <a:pt x="2976218" y="0"/>
                  </a:lnTo>
                  <a:cubicBezTo>
                    <a:pt x="2995293" y="0"/>
                    <a:pt x="3010757" y="15464"/>
                    <a:pt x="3010757" y="34540"/>
                  </a:cubicBezTo>
                  <a:lnTo>
                    <a:pt x="3010757" y="2496331"/>
                  </a:lnTo>
                  <a:cubicBezTo>
                    <a:pt x="3010757" y="2515407"/>
                    <a:pt x="2995293" y="2530871"/>
                    <a:pt x="2976218" y="2530871"/>
                  </a:cubicBezTo>
                  <a:lnTo>
                    <a:pt x="34540" y="2530871"/>
                  </a:lnTo>
                  <a:cubicBezTo>
                    <a:pt x="15464" y="2530871"/>
                    <a:pt x="0" y="2515407"/>
                    <a:pt x="0" y="2496331"/>
                  </a:cubicBezTo>
                  <a:lnTo>
                    <a:pt x="0" y="34540"/>
                  </a:lnTo>
                  <a:cubicBezTo>
                    <a:pt x="0" y="15464"/>
                    <a:pt x="15464" y="0"/>
                    <a:pt x="34540" y="0"/>
                  </a:cubicBezTo>
                  <a:close/>
                </a:path>
              </a:pathLst>
            </a:custGeom>
            <a:solidFill>
              <a:srgbClr val="C7EB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2744979" cy="10287000"/>
            <a:chOff x="0" y="0"/>
            <a:chExt cx="722957" cy="270933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229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722957">
                  <a:moveTo>
                    <a:pt x="0" y="0"/>
                  </a:moveTo>
                  <a:lnTo>
                    <a:pt x="722957" y="0"/>
                  </a:lnTo>
                  <a:lnTo>
                    <a:pt x="7229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8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6960" y="1923937"/>
            <a:ext cx="5182052" cy="691778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301145" y="2826113"/>
            <a:ext cx="9011113" cy="198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5"/>
              </a:lnSpc>
            </a:pPr>
            <a:r>
              <a:rPr lang="en-US" sz="2147">
                <a:solidFill>
                  <a:srgbClr val="545454">
                    <a:alpha val="84706"/>
                  </a:srgbClr>
                </a:solidFill>
                <a:latin typeface="Poppins Bold"/>
              </a:rPr>
              <a:t>As a new delivery App business Analyst.</a:t>
            </a:r>
          </a:p>
          <a:p>
            <a:pPr algn="just">
              <a:lnSpc>
                <a:spcPts val="3435"/>
              </a:lnSpc>
            </a:pPr>
            <a:r>
              <a:rPr lang="en-US" sz="2147">
                <a:solidFill>
                  <a:srgbClr val="545454">
                    <a:alpha val="84706"/>
                  </a:srgbClr>
                </a:solidFill>
                <a:latin typeface="Poppins Bold"/>
              </a:rPr>
              <a:t>Analyse the data to</a:t>
            </a:r>
            <a:r>
              <a:rPr lang="en-US" sz="2147">
                <a:solidFill>
                  <a:srgbClr val="545454">
                    <a:alpha val="84706"/>
                  </a:srgbClr>
                </a:solidFill>
                <a:latin typeface="Poppins Bold"/>
              </a:rPr>
              <a:t> understand the expected delivery time and identify patterns that could impact the delivery times.</a:t>
            </a:r>
          </a:p>
          <a:p>
            <a:pPr algn="just">
              <a:lnSpc>
                <a:spcPts val="236"/>
              </a:lnSpc>
            </a:pPr>
          </a:p>
          <a:p>
            <a:pPr>
              <a:lnSpc>
                <a:spcPts val="2533"/>
              </a:lnSpc>
            </a:pPr>
          </a:p>
          <a:p>
            <a:pPr>
              <a:lnSpc>
                <a:spcPts val="253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301145" y="772047"/>
            <a:ext cx="7660142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Medium"/>
              </a:rPr>
              <a:t>DELIVERY TIME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01145" y="2087109"/>
            <a:ext cx="156877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594280"/>
                </a:solidFill>
                <a:latin typeface="Poppins Medium"/>
              </a:rPr>
              <a:t>Vision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01145" y="3980226"/>
            <a:ext cx="1842855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594280"/>
                </a:solidFill>
                <a:latin typeface="Poppins Medium"/>
              </a:rPr>
              <a:t>Mission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35639" y="4913062"/>
            <a:ext cx="9276619" cy="443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8" indent="-226694" lvl="1">
              <a:lnSpc>
                <a:spcPts val="3359"/>
              </a:lnSpc>
              <a:buFont typeface="Arial"/>
              <a:buChar char="•"/>
            </a:pPr>
            <a:r>
              <a:rPr lang="en-US" sz="2099">
                <a:solidFill>
                  <a:srgbClr val="545454">
                    <a:alpha val="84706"/>
                  </a:srgbClr>
                </a:solidFill>
                <a:latin typeface="Poppins Bold"/>
              </a:rPr>
              <a:t>To analyse historical orders delivery data to identidy the average delivery time for each order types.</a:t>
            </a:r>
          </a:p>
          <a:p>
            <a:pPr marL="453388" indent="-226694" lvl="1">
              <a:lnSpc>
                <a:spcPts val="3359"/>
              </a:lnSpc>
              <a:buFont typeface="Arial"/>
              <a:buChar char="•"/>
            </a:pPr>
            <a:r>
              <a:rPr lang="en-US" sz="2099">
                <a:solidFill>
                  <a:srgbClr val="545454">
                    <a:alpha val="84706"/>
                  </a:srgbClr>
                </a:solidFill>
                <a:latin typeface="Poppins Bold"/>
              </a:rPr>
              <a:t>Normalization of the Dataset.</a:t>
            </a:r>
          </a:p>
          <a:p>
            <a:pPr marL="453388" indent="-226694" lvl="1">
              <a:lnSpc>
                <a:spcPts val="3359"/>
              </a:lnSpc>
              <a:buFont typeface="Arial"/>
              <a:buChar char="•"/>
            </a:pPr>
            <a:r>
              <a:rPr lang="en-US" sz="2099">
                <a:solidFill>
                  <a:srgbClr val="545454">
                    <a:alpha val="84706"/>
                  </a:srgbClr>
                </a:solidFill>
                <a:latin typeface="Poppins Bold"/>
              </a:rPr>
              <a:t>Data wrangling</a:t>
            </a:r>
          </a:p>
          <a:p>
            <a:pPr marL="453388" indent="-226694" lvl="1">
              <a:lnSpc>
                <a:spcPts val="3359"/>
              </a:lnSpc>
              <a:buFont typeface="Arial"/>
              <a:buChar char="•"/>
            </a:pPr>
            <a:r>
              <a:rPr lang="en-US" sz="2099">
                <a:solidFill>
                  <a:srgbClr val="545454">
                    <a:alpha val="84706"/>
                  </a:srgbClr>
                </a:solidFill>
                <a:latin typeface="Poppins Bold"/>
              </a:rPr>
              <a:t>Use PostgresSQL to process information on the  Database to understand the various relationship between the values .  </a:t>
            </a:r>
          </a:p>
          <a:p>
            <a:pPr marL="453388" indent="-226694" lvl="1">
              <a:lnSpc>
                <a:spcPts val="3359"/>
              </a:lnSpc>
              <a:buFont typeface="Arial"/>
              <a:buChar char="•"/>
            </a:pPr>
            <a:r>
              <a:rPr lang="en-US" sz="2099">
                <a:solidFill>
                  <a:srgbClr val="545454">
                    <a:alpha val="84706"/>
                  </a:srgbClr>
                </a:solidFill>
                <a:latin typeface="Poppins Bold"/>
              </a:rPr>
              <a:t> Export the Data to Excel to use the data for visualization to better understand the data for the stake holder.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0515" y="419494"/>
            <a:ext cx="2162335" cy="317990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94884" y="419494"/>
            <a:ext cx="2233838" cy="371181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0" y="4578984"/>
            <a:ext cx="18288000" cy="5513512"/>
            <a:chOff x="0" y="0"/>
            <a:chExt cx="4816593" cy="145211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816592" cy="1452118"/>
            </a:xfrm>
            <a:custGeom>
              <a:avLst/>
              <a:gdLst/>
              <a:ahLst/>
              <a:cxnLst/>
              <a:rect r="r" b="b" t="t" l="l"/>
              <a:pathLst>
                <a:path h="14521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2118"/>
                  </a:lnTo>
                  <a:lnTo>
                    <a:pt x="0" y="1452118"/>
                  </a:lnTo>
                  <a:close/>
                </a:path>
              </a:pathLst>
            </a:custGeom>
            <a:solidFill>
              <a:srgbClr val="15151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14618" y="3599399"/>
            <a:ext cx="5713756" cy="5658901"/>
            <a:chOff x="0" y="0"/>
            <a:chExt cx="1481056" cy="146683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481056" cy="1466837"/>
            </a:xfrm>
            <a:custGeom>
              <a:avLst/>
              <a:gdLst/>
              <a:ahLst/>
              <a:cxnLst/>
              <a:rect r="r" b="b" t="t" l="l"/>
              <a:pathLst>
                <a:path h="1466837" w="1481056">
                  <a:moveTo>
                    <a:pt x="0" y="0"/>
                  </a:moveTo>
                  <a:lnTo>
                    <a:pt x="1481056" y="0"/>
                  </a:lnTo>
                  <a:lnTo>
                    <a:pt x="1481056" y="1466837"/>
                  </a:lnTo>
                  <a:lnTo>
                    <a:pt x="0" y="1466837"/>
                  </a:lnTo>
                  <a:close/>
                </a:path>
              </a:pathLst>
            </a:custGeom>
            <a:solidFill>
              <a:srgbClr val="59428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766196" y="3501686"/>
            <a:ext cx="5812417" cy="5756614"/>
            <a:chOff x="0" y="0"/>
            <a:chExt cx="1481056" cy="1466837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481056" cy="1466837"/>
            </a:xfrm>
            <a:custGeom>
              <a:avLst/>
              <a:gdLst/>
              <a:ahLst/>
              <a:cxnLst/>
              <a:rect r="r" b="b" t="t" l="l"/>
              <a:pathLst>
                <a:path h="1466837" w="1481056">
                  <a:moveTo>
                    <a:pt x="0" y="0"/>
                  </a:moveTo>
                  <a:lnTo>
                    <a:pt x="1481056" y="0"/>
                  </a:lnTo>
                  <a:lnTo>
                    <a:pt x="1481056" y="1466837"/>
                  </a:lnTo>
                  <a:lnTo>
                    <a:pt x="0" y="1466837"/>
                  </a:lnTo>
                  <a:close/>
                </a:path>
              </a:pathLst>
            </a:custGeom>
            <a:solidFill>
              <a:srgbClr val="9468AC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9100" y="3835458"/>
            <a:ext cx="1119136" cy="71624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80727" y="4065693"/>
            <a:ext cx="1286855" cy="75105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850575" y="406696"/>
            <a:ext cx="12909940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Medium Bold"/>
              </a:rPr>
              <a:t>INSIGHTS &amp; DESIRED OUTCOME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35371" y="5258645"/>
            <a:ext cx="3577566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Poppins Medium"/>
              </a:rPr>
              <a:t>Summarize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7482" y="6617545"/>
            <a:ext cx="5428029" cy="176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Summarize the key findings and insights gained from the analysis, including any trends or patterns in delivery time, and any external factors that have a significant impact on delivery time.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40149" y="5258645"/>
            <a:ext cx="3264510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Poppins Medium"/>
              </a:rPr>
              <a:t>Outcome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58390" y="6617545"/>
            <a:ext cx="5428029" cy="211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Suggestions for business implementation: Provide recommendations for how the business can use this analysis to improve delivery time, such as optimizing routes, adjusting staffing levels, or providing real-time updates to customers.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619963"/>
            <a:ext cx="18288000" cy="2579446"/>
            <a:chOff x="0" y="0"/>
            <a:chExt cx="4816593" cy="6793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679360"/>
            </a:xfrm>
            <a:custGeom>
              <a:avLst/>
              <a:gdLst/>
              <a:ahLst/>
              <a:cxnLst/>
              <a:rect r="r" b="b" t="t" l="l"/>
              <a:pathLst>
                <a:path h="6793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79360"/>
                  </a:lnTo>
                  <a:lnTo>
                    <a:pt x="0" y="67936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61109" y="7005969"/>
            <a:ext cx="3526891" cy="319344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404" t="0" r="404" b="0"/>
          <a:stretch>
            <a:fillRect/>
          </a:stretch>
        </p:blipFill>
        <p:spPr>
          <a:xfrm flipH="false" flipV="false" rot="0">
            <a:off x="724130" y="2808535"/>
            <a:ext cx="16535170" cy="304951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5633" y="8007986"/>
            <a:ext cx="10037081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D9D9D9"/>
                </a:solidFill>
                <a:latin typeface="Poppins"/>
              </a:rPr>
              <a:t>DENORMALIZED RAW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1273" y="141605"/>
            <a:ext cx="41300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Data Source: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633" y="1323308"/>
            <a:ext cx="16471093" cy="109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3222">
                <a:solidFill>
                  <a:srgbClr val="000000"/>
                </a:solidFill>
                <a:latin typeface="Poppins Medium"/>
              </a:rPr>
              <a:t>https://www.kaggle.com/datasets/gauravmalik26/food-delivery-dataset</a:t>
            </a:r>
          </a:p>
          <a:p>
            <a:pPr algn="ctr">
              <a:lnSpc>
                <a:spcPts val="40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9256" y="1606668"/>
            <a:ext cx="13175678" cy="8247284"/>
            <a:chOff x="0" y="0"/>
            <a:chExt cx="2962112" cy="18541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962112" cy="1854127"/>
            </a:xfrm>
            <a:custGeom>
              <a:avLst/>
              <a:gdLst/>
              <a:ahLst/>
              <a:cxnLst/>
              <a:rect r="r" b="b" t="t" l="l"/>
              <a:pathLst>
                <a:path h="1854127" w="2962112">
                  <a:moveTo>
                    <a:pt x="0" y="0"/>
                  </a:moveTo>
                  <a:lnTo>
                    <a:pt x="2962112" y="0"/>
                  </a:lnTo>
                  <a:lnTo>
                    <a:pt x="2962112" y="1854127"/>
                  </a:lnTo>
                  <a:lnTo>
                    <a:pt x="0" y="1854127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76544" y="1784314"/>
            <a:ext cx="864767" cy="82231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144113" y="3081655"/>
            <a:ext cx="11789487" cy="601898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7571629"/>
            <a:ext cx="3144113" cy="271537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46131" y="1784314"/>
            <a:ext cx="452231" cy="84889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00501" y="1784314"/>
            <a:ext cx="725055" cy="70602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09256" y="273803"/>
            <a:ext cx="15067438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Medium Bold"/>
              </a:rPr>
              <a:t>Schema &amp; Table Diagram: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43209" y="2703718"/>
            <a:ext cx="225807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1517"/>
                </a:solidFill>
                <a:latin typeface="Poppins Medium"/>
              </a:rPr>
              <a:t>Factors Table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7692" y="2566537"/>
            <a:ext cx="261840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51517"/>
                </a:solidFill>
                <a:latin typeface="Poppins Medium"/>
              </a:rPr>
              <a:t>Employee Table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95637" y="2703718"/>
            <a:ext cx="2401659" cy="37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0"/>
              </a:lnSpc>
            </a:pPr>
            <a:r>
              <a:rPr lang="en-US" sz="2085">
                <a:solidFill>
                  <a:srgbClr val="151517"/>
                </a:solidFill>
                <a:latin typeface="Poppins Medium"/>
              </a:rPr>
              <a:t>Orders Table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619963"/>
            <a:ext cx="18288000" cy="2579446"/>
            <a:chOff x="0" y="0"/>
            <a:chExt cx="4816593" cy="6793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679360"/>
            </a:xfrm>
            <a:custGeom>
              <a:avLst/>
              <a:gdLst/>
              <a:ahLst/>
              <a:cxnLst/>
              <a:rect r="r" b="b" t="t" l="l"/>
              <a:pathLst>
                <a:path h="6793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79360"/>
                  </a:lnTo>
                  <a:lnTo>
                    <a:pt x="0" y="67936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3536" t="0" r="3310" b="611"/>
          <a:stretch>
            <a:fillRect/>
          </a:stretch>
        </p:blipFill>
        <p:spPr>
          <a:xfrm flipH="false" flipV="false" rot="0">
            <a:off x="655633" y="251632"/>
            <a:ext cx="14318266" cy="675433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61109" y="7005969"/>
            <a:ext cx="3526891" cy="319344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5633" y="8007986"/>
            <a:ext cx="10037081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D9D9D9"/>
                </a:solidFill>
                <a:latin typeface="Poppins"/>
              </a:rPr>
              <a:t>ENTITY RELATIOSHIP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7054" y="6154619"/>
            <a:ext cx="17465480" cy="4018943"/>
            <a:chOff x="0" y="0"/>
            <a:chExt cx="6374566" cy="146683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74566" cy="1466837"/>
            </a:xfrm>
            <a:custGeom>
              <a:avLst/>
              <a:gdLst/>
              <a:ahLst/>
              <a:cxnLst/>
              <a:rect r="r" b="b" t="t" l="l"/>
              <a:pathLst>
                <a:path h="1466837" w="6374566">
                  <a:moveTo>
                    <a:pt x="0" y="0"/>
                  </a:moveTo>
                  <a:lnTo>
                    <a:pt x="6374566" y="0"/>
                  </a:lnTo>
                  <a:lnTo>
                    <a:pt x="6374566" y="1466837"/>
                  </a:lnTo>
                  <a:lnTo>
                    <a:pt x="0" y="1466837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27054" y="1514158"/>
            <a:ext cx="17465480" cy="2710630"/>
            <a:chOff x="0" y="0"/>
            <a:chExt cx="6374566" cy="98932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74566" cy="989328"/>
            </a:xfrm>
            <a:custGeom>
              <a:avLst/>
              <a:gdLst/>
              <a:ahLst/>
              <a:cxnLst/>
              <a:rect r="r" b="b" t="t" l="l"/>
              <a:pathLst>
                <a:path h="989328" w="6374566">
                  <a:moveTo>
                    <a:pt x="0" y="0"/>
                  </a:moveTo>
                  <a:lnTo>
                    <a:pt x="6374566" y="0"/>
                  </a:lnTo>
                  <a:lnTo>
                    <a:pt x="6374566" y="989328"/>
                  </a:lnTo>
                  <a:lnTo>
                    <a:pt x="0" y="989328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4293" r="0" b="30426"/>
          <a:stretch>
            <a:fillRect/>
          </a:stretch>
        </p:blipFill>
        <p:spPr>
          <a:xfrm flipH="false" flipV="false" rot="0">
            <a:off x="1694732" y="1679251"/>
            <a:ext cx="14730125" cy="239313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462031" y="1908493"/>
            <a:ext cx="1058030" cy="2316295"/>
            <a:chOff x="0" y="0"/>
            <a:chExt cx="278658" cy="61005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78658" cy="610053"/>
            </a:xfrm>
            <a:custGeom>
              <a:avLst/>
              <a:gdLst/>
              <a:ahLst/>
              <a:cxnLst/>
              <a:rect r="r" b="b" t="t" l="l"/>
              <a:pathLst>
                <a:path h="610053" w="278658">
                  <a:moveTo>
                    <a:pt x="0" y="0"/>
                  </a:moveTo>
                  <a:lnTo>
                    <a:pt x="278658" y="0"/>
                  </a:lnTo>
                  <a:lnTo>
                    <a:pt x="278658" y="610053"/>
                  </a:lnTo>
                  <a:lnTo>
                    <a:pt x="0" y="610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59428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1105" r="0" b="10126"/>
          <a:stretch>
            <a:fillRect/>
          </a:stretch>
        </p:blipFill>
        <p:spPr>
          <a:xfrm flipH="false" flipV="false" rot="0">
            <a:off x="1694732" y="6154619"/>
            <a:ext cx="13172041" cy="354319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91878" y="7926216"/>
            <a:ext cx="2100657" cy="202808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442144" y="362267"/>
            <a:ext cx="9403713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Medium Bold"/>
              </a:rPr>
              <a:t>NORMALIZATION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5984" y="4339088"/>
            <a:ext cx="14730125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Design a database effectively to avoid redundancy of data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Restructure the database by coming up with multiple table with specific data.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Build relationship between the tables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Create unique identification for each rows of data (Primary Key) and the coonection with other table (Foreign Key)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619963"/>
            <a:ext cx="18288000" cy="2579446"/>
            <a:chOff x="0" y="0"/>
            <a:chExt cx="4816593" cy="6793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679360"/>
            </a:xfrm>
            <a:custGeom>
              <a:avLst/>
              <a:gdLst/>
              <a:ahLst/>
              <a:cxnLst/>
              <a:rect r="r" b="b" t="t" l="l"/>
              <a:pathLst>
                <a:path h="6793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79360"/>
                  </a:lnTo>
                  <a:lnTo>
                    <a:pt x="0" y="67936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61109" y="7005969"/>
            <a:ext cx="3526891" cy="319344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8430" r="0" b="16674"/>
          <a:stretch>
            <a:fillRect/>
          </a:stretch>
        </p:blipFill>
        <p:spPr>
          <a:xfrm flipH="false" flipV="false" rot="0">
            <a:off x="2711572" y="770878"/>
            <a:ext cx="12049536" cy="647127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5633" y="8007986"/>
            <a:ext cx="10037081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D9D9D9"/>
                </a:solidFill>
                <a:latin typeface="Poppins"/>
              </a:rPr>
              <a:t>DATA UPLOAD SQLite3 COMMAND LINE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619963"/>
            <a:ext cx="18288000" cy="2579446"/>
            <a:chOff x="0" y="0"/>
            <a:chExt cx="4816593" cy="6793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816592" cy="679360"/>
            </a:xfrm>
            <a:custGeom>
              <a:avLst/>
              <a:gdLst/>
              <a:ahLst/>
              <a:cxnLst/>
              <a:rect r="r" b="b" t="t" l="l"/>
              <a:pathLst>
                <a:path h="6793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79360"/>
                  </a:lnTo>
                  <a:lnTo>
                    <a:pt x="0" y="67936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61109" y="7005969"/>
            <a:ext cx="3526891" cy="319344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999048" y="282298"/>
            <a:ext cx="12289903" cy="672367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5633" y="8007986"/>
            <a:ext cx="10037081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D9D9D9"/>
                </a:solidFill>
                <a:latin typeface="Poppins"/>
              </a:rPr>
              <a:t>DATA IMPORT  to POSTGRESSQL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DAFcg7K9wWs</dc:identifier>
  <dcterms:modified xsi:type="dcterms:W3CDTF">2011-08-01T06:04:30Z</dcterms:modified>
  <cp:revision>1</cp:revision>
  <dc:title>Retational Database PostgresSQL Project Portfolio</dc:title>
</cp:coreProperties>
</file>